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1"/>
  </p:notesMasterIdLst>
  <p:handoutMasterIdLst>
    <p:handoutMasterId r:id="rId12"/>
  </p:handoutMasterIdLst>
  <p:sldIdLst>
    <p:sldId id="281" r:id="rId5"/>
    <p:sldId id="256" r:id="rId6"/>
    <p:sldId id="257" r:id="rId7"/>
    <p:sldId id="260" r:id="rId8"/>
    <p:sldId id="258" r:id="rId9"/>
    <p:sldId id="25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5ECDAF-8702-4BA9-B6EE-33AE2F486669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517B5D-C50E-4EA8-B9D6-A6FE0E420A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8255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D9C6D9-1C19-4FBF-B152-7241C260B456}" type="datetimeFigureOut">
              <a:rPr lang="en-GB" smtClean="0"/>
              <a:t>29/06/2022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7E364C-E740-42CC-B797-D745DCBEB8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085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6E934AD-000E-448D-80A3-C9601106698F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47F8728-93A7-4449-B260-D95963036D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934AD-000E-448D-80A3-C9601106698F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F8728-93A7-4449-B260-D95963036D3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934AD-000E-448D-80A3-C9601106698F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F8728-93A7-4449-B260-D95963036D3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934AD-000E-448D-80A3-C9601106698F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F8728-93A7-4449-B260-D95963036D3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934AD-000E-448D-80A3-C9601106698F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F8728-93A7-4449-B260-D95963036D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934AD-000E-448D-80A3-C9601106698F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F8728-93A7-4449-B260-D95963036D3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934AD-000E-448D-80A3-C9601106698F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F8728-93A7-4449-B260-D95963036D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66E934AD-000E-448D-80A3-C9601106698F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F8728-93A7-4449-B260-D95963036D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6E934AD-000E-448D-80A3-C9601106698F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47F8728-93A7-4449-B260-D95963036D3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934AD-000E-448D-80A3-C9601106698F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F8728-93A7-4449-B260-D95963036D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934AD-000E-448D-80A3-C9601106698F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F8728-93A7-4449-B260-D95963036D3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6E934AD-000E-448D-80A3-C9601106698F}" type="datetimeFigureOut">
              <a:rPr lang="en-GB" smtClean="0"/>
              <a:pPr/>
              <a:t>29/06/2022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47F8728-93A7-4449-B260-D95963036D3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people+discussing+cartoons&amp;source=images&amp;cd=&amp;docid=ziCpGBcQ1lOneM&amp;tbnid=7PdjLxRBC2GR-M:&amp;ved=0CAUQjRw&amp;url=http://repair-corrupt-files.blogspot.com/2012/09/what-to-do-when-new-blank-document-in.html&amp;ei=at2TUd-2J6qY0QXf9IHAAw&amp;psig=AFQjCNE3sM2ZjAMD-KaORU_sW7hl13aRxg&amp;ust=1368731229573237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.uk/url?sa=i&amp;rct=j&amp;q=image+of+writing&amp;source=images&amp;cd=&amp;cad=rja&amp;docid=uknK46XaxkoSOM&amp;tbnid=Ed4oOSKLndKHvM:&amp;ved=0CAUQjRw&amp;url=http://www.seanbutcher.co.uk/why-im-an-advocate-for-long-blog-posts/&amp;ei=C-a-Uc-CI-qY1AXUmoHgCw&amp;bvm=bv.47883778,d.d2k&amp;psig=AFQjCNGLFlx8_0gdd825aP0MrZyoWk__SA&amp;ust=1371551601632877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max.com.my/about-us/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536504"/>
          </a:xfrm>
        </p:spPr>
        <p:txBody>
          <a:bodyPr>
            <a:normAutofit fontScale="70000" lnSpcReduction="20000"/>
          </a:bodyPr>
          <a:lstStyle/>
          <a:p>
            <a:pPr marL="624078" indent="-514350">
              <a:buFont typeface="+mj-lt"/>
              <a:buAutoNum type="arabicPeriod"/>
            </a:pP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Find out about the “6Cs” used in healthcare professions (6 values or behaviours essential for providing quality care).  Produce a table listing each one, what it means and examples of how they can be seen in practice</a:t>
            </a:r>
          </a:p>
          <a:p>
            <a:pPr marL="365760" lvl="1" indent="0">
              <a:buNone/>
            </a:pPr>
            <a:r>
              <a:rPr lang="en-GB" i="1" dirty="0" smtClean="0">
                <a:solidFill>
                  <a:schemeClr val="bg1">
                    <a:lumMod val="50000"/>
                  </a:schemeClr>
                </a:solidFill>
              </a:rPr>
              <a:t>Eg a nurse on the stroke ward might demonstrate “communication” by making sure that the patient and their relatives understand how a certain medication works</a:t>
            </a:r>
          </a:p>
          <a:p>
            <a:pPr marL="624078" indent="-514350">
              <a:buFont typeface="+mj-lt"/>
              <a:buAutoNum type="arabicPeriod"/>
            </a:pPr>
            <a:endParaRPr lang="en-GB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624078" indent="-514350">
              <a:buFont typeface="+mj-lt"/>
              <a:buAutoNum type="arabicPeriod"/>
            </a:pP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Do some research into one HEALTHCARE CAREER (maybe something you would like to do in the future?).  Produce a recruitment poster.  Find out: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What the role involves (job description)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What skills, qualities and attributes are needed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What qualifications are needed, and how you can become qualified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How much is the pay?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Where would you work (what healthcare settings)?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What could you achieve/move onto in that career?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Don’t forget to add pictures/illustrations/examples</a:t>
            </a:r>
          </a:p>
          <a:p>
            <a:pPr marL="880110" lvl="1" indent="-514350">
              <a:buFont typeface="+mj-lt"/>
              <a:buAutoNum type="arabicPeriod"/>
            </a:pPr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Transition work: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>
          <a:xfrm>
            <a:off x="611560" y="5661248"/>
            <a:ext cx="8229600" cy="57606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Due in first lesson in September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923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Welcome to Health and Social care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2618" y="3861048"/>
            <a:ext cx="7772400" cy="1199704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BTEC Extended Certificate</a:t>
            </a:r>
          </a:p>
          <a:p>
            <a:endParaRPr lang="en-GB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Induction 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>
                    <a:lumMod val="65000"/>
                  </a:schemeClr>
                </a:solidFill>
              </a:rPr>
              <a:t>BTEC Extended Certificate – over 2 years</a:t>
            </a:r>
          </a:p>
          <a:p>
            <a:r>
              <a:rPr lang="en-GB" dirty="0" smtClean="0">
                <a:solidFill>
                  <a:schemeClr val="tx1">
                    <a:lumMod val="65000"/>
                  </a:schemeClr>
                </a:solidFill>
              </a:rPr>
              <a:t>4 units</a:t>
            </a:r>
          </a:p>
          <a:p>
            <a:r>
              <a:rPr lang="en-GB" dirty="0" smtClean="0">
                <a:solidFill>
                  <a:schemeClr val="tx1">
                    <a:lumMod val="65000"/>
                  </a:schemeClr>
                </a:solidFill>
              </a:rPr>
              <a:t>2 of the units are assessed through coursework activities</a:t>
            </a:r>
          </a:p>
          <a:p>
            <a:r>
              <a:rPr lang="en-GB" dirty="0" smtClean="0">
                <a:solidFill>
                  <a:schemeClr val="tx1">
                    <a:lumMod val="65000"/>
                  </a:schemeClr>
                </a:solidFill>
              </a:rPr>
              <a:t>2 of the units are assessed through examination</a:t>
            </a:r>
          </a:p>
          <a:p>
            <a:endParaRPr lang="en-GB" dirty="0">
              <a:solidFill>
                <a:schemeClr val="tx1">
                  <a:lumMod val="6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The course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irc_mi" descr="http://2.bp.blogspot.com/-HPgZdz0Gh04/UGEsJRN9wXI/AAAAAAAAAIM/yM62pht91j8/s1600/cartoon-man-reading.pn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3933056"/>
            <a:ext cx="249555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1">
                    <a:lumMod val="65000"/>
                  </a:schemeClr>
                </a:solidFill>
              </a:rPr>
              <a:t>Once you achieve this BTEC you can go on to:</a:t>
            </a:r>
          </a:p>
          <a:p>
            <a:pPr lvl="1"/>
            <a:endParaRPr lang="en-GB" dirty="0" smtClean="0">
              <a:solidFill>
                <a:schemeClr val="tx1">
                  <a:lumMod val="65000"/>
                </a:schemeClr>
              </a:solidFill>
            </a:endParaRPr>
          </a:p>
          <a:p>
            <a:pPr lvl="1"/>
            <a:r>
              <a:rPr lang="en-GB" dirty="0" smtClean="0">
                <a:solidFill>
                  <a:schemeClr val="tx1">
                    <a:lumMod val="65000"/>
                  </a:schemeClr>
                </a:solidFill>
              </a:rPr>
              <a:t>Degree course</a:t>
            </a:r>
          </a:p>
          <a:p>
            <a:pPr lvl="1"/>
            <a:r>
              <a:rPr lang="en-GB" dirty="0" smtClean="0">
                <a:solidFill>
                  <a:schemeClr val="tx1">
                    <a:lumMod val="65000"/>
                  </a:schemeClr>
                </a:solidFill>
              </a:rPr>
              <a:t>HND at college or university</a:t>
            </a:r>
          </a:p>
          <a:p>
            <a:pPr lvl="1"/>
            <a:r>
              <a:rPr lang="en-GB" dirty="0" smtClean="0">
                <a:solidFill>
                  <a:schemeClr val="tx1">
                    <a:lumMod val="65000"/>
                  </a:schemeClr>
                </a:solidFill>
              </a:rPr>
              <a:t>Apprenticeship</a:t>
            </a:r>
          </a:p>
          <a:p>
            <a:pPr lvl="1"/>
            <a:r>
              <a:rPr lang="en-GB" dirty="0" smtClean="0">
                <a:solidFill>
                  <a:schemeClr val="tx1">
                    <a:lumMod val="65000"/>
                  </a:schemeClr>
                </a:solidFill>
              </a:rPr>
              <a:t>Further training with an employer</a:t>
            </a:r>
          </a:p>
          <a:p>
            <a:pPr lvl="1"/>
            <a:r>
              <a:rPr lang="en-GB" dirty="0" smtClean="0">
                <a:solidFill>
                  <a:schemeClr val="tx1">
                    <a:lumMod val="65000"/>
                  </a:schemeClr>
                </a:solidFill>
              </a:rPr>
              <a:t>Work </a:t>
            </a:r>
          </a:p>
          <a:p>
            <a:pPr lvl="1"/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Where does it lead you……..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rc_mi" descr="http://t0.gstatic.com/images?q=tbn:ANd9GcQThbdvabx728l9h7HQ_Fe3x7oKApN1cwTzpQ4eQ0CTFZIFJmtgPw">
            <a:hlinkClick r:id="rId2"/>
          </p:cNvPr>
          <p:cNvPicPr/>
          <p:nvPr/>
        </p:nvPicPr>
        <p:blipFill>
          <a:blip r:embed="rId3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17118" y="5352130"/>
            <a:ext cx="1547370" cy="138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>
                <a:solidFill>
                  <a:schemeClr val="tx1">
                    <a:lumMod val="65000"/>
                  </a:schemeClr>
                </a:solidFill>
              </a:rPr>
              <a:t>There is always help and support available…</a:t>
            </a:r>
          </a:p>
          <a:p>
            <a:r>
              <a:rPr lang="en-GB" dirty="0" smtClean="0">
                <a:solidFill>
                  <a:schemeClr val="tx1">
                    <a:lumMod val="65000"/>
                  </a:schemeClr>
                </a:solidFill>
              </a:rPr>
              <a:t>……but you have to do the work!</a:t>
            </a:r>
          </a:p>
          <a:p>
            <a:r>
              <a:rPr lang="en-GB" dirty="0" smtClean="0">
                <a:solidFill>
                  <a:schemeClr val="tx1">
                    <a:lumMod val="65000"/>
                  </a:schemeClr>
                </a:solidFill>
              </a:rPr>
              <a:t>Text books       </a:t>
            </a:r>
          </a:p>
          <a:p>
            <a:r>
              <a:rPr lang="en-GB" dirty="0" smtClean="0">
                <a:solidFill>
                  <a:schemeClr val="tx1">
                    <a:lumMod val="65000"/>
                  </a:schemeClr>
                </a:solidFill>
              </a:rPr>
              <a:t>Access to the internet </a:t>
            </a:r>
          </a:p>
          <a:p>
            <a:r>
              <a:rPr lang="en-GB" dirty="0" smtClean="0">
                <a:solidFill>
                  <a:schemeClr val="tx1">
                    <a:lumMod val="65000"/>
                  </a:schemeClr>
                </a:solidFill>
              </a:rPr>
              <a:t>Feedback as you work through each unit</a:t>
            </a:r>
          </a:p>
          <a:p>
            <a:r>
              <a:rPr lang="en-GB" dirty="0" smtClean="0">
                <a:solidFill>
                  <a:schemeClr val="tx1">
                    <a:lumMod val="65000"/>
                  </a:schemeClr>
                </a:solidFill>
              </a:rPr>
              <a:t>Coursework tasks will have specific deadlines which MUST be met</a:t>
            </a:r>
          </a:p>
          <a:p>
            <a:r>
              <a:rPr lang="en-GB" dirty="0" smtClean="0">
                <a:solidFill>
                  <a:schemeClr val="tx1">
                    <a:lumMod val="65000"/>
                  </a:schemeClr>
                </a:solidFill>
              </a:rPr>
              <a:t>MAKE SURE all work is your own (not copied/plagiarised from others)</a:t>
            </a:r>
          </a:p>
          <a:p>
            <a:r>
              <a:rPr lang="en-GB" dirty="0" smtClean="0">
                <a:solidFill>
                  <a:schemeClr val="tx1">
                    <a:lumMod val="65000"/>
                  </a:schemeClr>
                </a:solidFill>
              </a:rPr>
              <a:t>Set personal targets to help you reach the grade you want</a:t>
            </a:r>
          </a:p>
          <a:p>
            <a:endParaRPr lang="en-GB" dirty="0" smtClean="0">
              <a:solidFill>
                <a:schemeClr val="tx1">
                  <a:lumMod val="65000"/>
                </a:schemeClr>
              </a:solidFill>
            </a:endParaRP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Guidance for you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rc_mi" descr="http://t3.gstatic.com/images?q=tbn:ANd9GcTXWGp6p2nam6-MWN2xgC0mTeDOdprSXxX4xgLweJRAhX1p0wMb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35974"/>
            <a:ext cx="205172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95536" y="1196752"/>
            <a:ext cx="4176464" cy="5112568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You can expect:</a:t>
            </a:r>
          </a:p>
          <a:p>
            <a:endParaRPr lang="en-GB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lvl="1"/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Varied and interesting ways to learn</a:t>
            </a:r>
          </a:p>
          <a:p>
            <a:pPr lvl="1"/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Accurate information to meet the examination board’s criteria</a:t>
            </a:r>
          </a:p>
          <a:p>
            <a:pPr lvl="1"/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Your work marked accurately using criteria.</a:t>
            </a:r>
          </a:p>
          <a:p>
            <a:pPr lvl="1"/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Ongoing feedback and guidance as you go through the course</a:t>
            </a:r>
          </a:p>
          <a:p>
            <a:pPr lvl="1"/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The opportunity to achieve the best grade you can</a:t>
            </a:r>
          </a:p>
          <a:p>
            <a:pPr lvl="1"/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A lovely NEW room in 6</a:t>
            </a:r>
            <a:r>
              <a:rPr lang="en-GB" baseline="30000" dirty="0" smtClean="0">
                <a:solidFill>
                  <a:schemeClr val="accent2">
                    <a:lumMod val="75000"/>
                  </a:schemeClr>
                </a:solidFill>
              </a:rPr>
              <a:t>th</a:t>
            </a:r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 form block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  <a:p>
            <a:pPr lvl="1"/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A lovely, highly experienced teacher!</a:t>
            </a:r>
            <a:r>
              <a:rPr lang="en-GB" dirty="0" smtClean="0">
                <a:solidFill>
                  <a:schemeClr val="accent2">
                    <a:lumMod val="75000"/>
                  </a:schemeClr>
                </a:solidFill>
                <a:sym typeface="Wingdings"/>
              </a:rPr>
              <a:t>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283968" y="1196752"/>
            <a:ext cx="4464496" cy="5328592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I can expect:</a:t>
            </a:r>
          </a:p>
          <a:p>
            <a:endParaRPr lang="en-GB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lvl="1"/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Enthusiastic students</a:t>
            </a:r>
            <a:r>
              <a:rPr lang="en-GB" b="1" dirty="0" smtClean="0">
                <a:solidFill>
                  <a:srgbClr val="00B050"/>
                </a:solidFill>
                <a:sym typeface="Wingdings"/>
              </a:rPr>
              <a:t></a:t>
            </a:r>
            <a:endParaRPr lang="en-GB" b="1" dirty="0" smtClean="0">
              <a:solidFill>
                <a:srgbClr val="00B050"/>
              </a:solidFill>
            </a:endParaRPr>
          </a:p>
          <a:p>
            <a:pPr lvl="1"/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All work done to meet deadlines</a:t>
            </a:r>
            <a:r>
              <a:rPr lang="en-GB" b="1" dirty="0" smtClean="0">
                <a:solidFill>
                  <a:srgbClr val="00B050"/>
                </a:solidFill>
                <a:sym typeface="Wingdings"/>
              </a:rPr>
              <a:t></a:t>
            </a:r>
            <a:endParaRPr lang="en-GB" b="1" dirty="0" smtClean="0">
              <a:solidFill>
                <a:srgbClr val="00B050"/>
              </a:solidFill>
            </a:endParaRPr>
          </a:p>
          <a:p>
            <a:pPr lvl="1"/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Effort always applied</a:t>
            </a:r>
            <a:r>
              <a:rPr lang="en-GB" b="1" dirty="0" smtClean="0">
                <a:solidFill>
                  <a:srgbClr val="00B050"/>
                </a:solidFill>
                <a:sym typeface="Wingdings"/>
              </a:rPr>
              <a:t></a:t>
            </a:r>
            <a:endParaRPr lang="en-GB" b="1" dirty="0" smtClean="0">
              <a:solidFill>
                <a:srgbClr val="00B050"/>
              </a:solidFill>
            </a:endParaRPr>
          </a:p>
          <a:p>
            <a:pPr lvl="1"/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People to see me if they are stuck with the work having tried their best to be independent</a:t>
            </a:r>
            <a:r>
              <a:rPr lang="en-GB" b="1" dirty="0" smtClean="0">
                <a:solidFill>
                  <a:srgbClr val="00B050"/>
                </a:solidFill>
                <a:sym typeface="Wingdings"/>
              </a:rPr>
              <a:t></a:t>
            </a:r>
            <a:endParaRPr lang="en-GB" b="1" dirty="0" smtClean="0">
              <a:solidFill>
                <a:srgbClr val="00B050"/>
              </a:solidFill>
            </a:endParaRPr>
          </a:p>
          <a:p>
            <a:pPr lvl="1"/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To speak to you, LA and your parents if you don’t meet deadlines, do your best or choose not to make the most of the opportunities!!!!!! </a:t>
            </a:r>
            <a:r>
              <a:rPr lang="en-GB" b="1" dirty="0" smtClean="0">
                <a:solidFill>
                  <a:srgbClr val="FF0000"/>
                </a:solidFill>
                <a:sym typeface="Wingdings"/>
              </a:rPr>
              <a:t></a:t>
            </a:r>
          </a:p>
          <a:p>
            <a:pPr lvl="1"/>
            <a:r>
              <a:rPr lang="en-GB" b="1" dirty="0" smtClean="0">
                <a:solidFill>
                  <a:srgbClr val="FF0000"/>
                </a:solidFill>
                <a:sym typeface="Wingdings"/>
              </a:rPr>
              <a:t>BTEC is different to A levels – deadlines MUST be met, and you MUST work independently</a:t>
            </a:r>
            <a:endParaRPr lang="en-GB" b="1" dirty="0" smtClean="0">
              <a:solidFill>
                <a:srgbClr val="FF0000"/>
              </a:solidFill>
            </a:endParaRPr>
          </a:p>
          <a:p>
            <a:pPr lvl="1"/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Expectations 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ustom 13">
      <a:dk1>
        <a:srgbClr val="FFFFFF"/>
      </a:dk1>
      <a:lt1>
        <a:sysClr val="window" lastClr="FFFFFF"/>
      </a:lt1>
      <a:dk2>
        <a:srgbClr val="FFFFFF"/>
      </a:dk2>
      <a:lt2>
        <a:srgbClr val="FFFFFF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AA3ABE843E00A40876D96228CC00EB6" ma:contentTypeVersion="14" ma:contentTypeDescription="Create a new document." ma:contentTypeScope="" ma:versionID="b0240e0b1d30f7c6c6950cdd95556cd6">
  <xsd:schema xmlns:xsd="http://www.w3.org/2001/XMLSchema" xmlns:xs="http://www.w3.org/2001/XMLSchema" xmlns:p="http://schemas.microsoft.com/office/2006/metadata/properties" xmlns:ns3="ead393ee-28bc-4e51-a959-c3150f3874c2" xmlns:ns4="9c1233fa-088a-404f-8d3e-5795e5421805" targetNamespace="http://schemas.microsoft.com/office/2006/metadata/properties" ma:root="true" ma:fieldsID="e724397a5690083486e75cd57cd2ba8f" ns3:_="" ns4:_="">
    <xsd:import namespace="ead393ee-28bc-4e51-a959-c3150f3874c2"/>
    <xsd:import namespace="9c1233fa-088a-404f-8d3e-5795e542180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  <xsd:element ref="ns3:MediaLengthInSecond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d393ee-28bc-4e51-a959-c3150f3874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1233fa-088a-404f-8d3e-5795e5421805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44A0DA8-0AD9-45FD-8071-BF28055B281A}">
  <ds:schemaRefs>
    <ds:schemaRef ds:uri="ead393ee-28bc-4e51-a959-c3150f3874c2"/>
    <ds:schemaRef ds:uri="http://purl.org/dc/terms/"/>
    <ds:schemaRef ds:uri="9c1233fa-088a-404f-8d3e-5795e5421805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CB6F2EC-4975-4F6D-BC82-DF23B27B151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1FEC2CF-0617-4DBB-B9A4-5430F2D81E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ad393ee-28bc-4e51-a959-c3150f3874c2"/>
    <ds:schemaRef ds:uri="9c1233fa-088a-404f-8d3e-5795e542180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239</TotalTime>
  <Words>442</Words>
  <Application>Microsoft Office PowerPoint</Application>
  <PresentationFormat>On-screen Show (4:3)</PresentationFormat>
  <Paragraphs>57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Calibri</vt:lpstr>
      <vt:lpstr>Lucida Sans Unicode</vt:lpstr>
      <vt:lpstr>Verdana</vt:lpstr>
      <vt:lpstr>Wingdings</vt:lpstr>
      <vt:lpstr>Wingdings 2</vt:lpstr>
      <vt:lpstr>Wingdings 3</vt:lpstr>
      <vt:lpstr>Concourse</vt:lpstr>
      <vt:lpstr>Transition work:</vt:lpstr>
      <vt:lpstr>Welcome to Health and Social care</vt:lpstr>
      <vt:lpstr>The course</vt:lpstr>
      <vt:lpstr>Where does it lead you……..</vt:lpstr>
      <vt:lpstr>Guidance for you</vt:lpstr>
      <vt:lpstr>Expectations </vt:lpstr>
    </vt:vector>
  </TitlesOfParts>
  <Company>St Alban's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Health and Social care</dc:title>
  <dc:creator>NI</dc:creator>
  <cp:lastModifiedBy>J.Nichols</cp:lastModifiedBy>
  <cp:revision>35</cp:revision>
  <dcterms:created xsi:type="dcterms:W3CDTF">2013-06-27T10:38:52Z</dcterms:created>
  <dcterms:modified xsi:type="dcterms:W3CDTF">2022-06-29T14:22:14Z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0x010100EAA3ABE843E00A40876D96228CC00EB6</vt:lpwstr>
  </property>
</Properties>
</file>